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53"/>
    <p:restoredTop sz="95865"/>
  </p:normalViewPr>
  <p:slideViewPr>
    <p:cSldViewPr snapToGrid="0" snapToObjects="1">
      <p:cViewPr varScale="1">
        <p:scale>
          <a:sx n="90" d="100"/>
          <a:sy n="90" d="100"/>
        </p:scale>
        <p:origin x="232" y="6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7/14/22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9608943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6180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24423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7/14/22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70989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8A87A34-81AB-432B-8DAE-1953F412C126}" type="datetimeFigureOut">
              <a:rPr lang="en-US" smtClean="0"/>
              <a:t>7/14/22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0403374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8A87A34-81AB-432B-8DAE-1953F412C126}" type="datetimeFigureOut">
              <a:rPr lang="en-US" smtClean="0"/>
              <a:t>7/14/22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14461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8A87A34-81AB-432B-8DAE-1953F412C126}" type="datetimeFigureOut">
              <a:rPr lang="en-US" smtClean="0"/>
              <a:pPr/>
              <a:t>7/14/22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65703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7/14/22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95862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7/14/22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45431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48A87A34-81AB-432B-8DAE-1953F412C126}" type="datetimeFigureOut">
              <a:rPr lang="en-US" smtClean="0"/>
              <a:t>7/14/22</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93899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8A87A34-81AB-432B-8DAE-1953F412C126}" type="datetimeFigureOut">
              <a:rPr lang="en-US" smtClean="0"/>
              <a:pPr/>
              <a:t>7/14/22</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6672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48A87A34-81AB-432B-8DAE-1953F412C126}" type="datetimeFigureOut">
              <a:rPr lang="en-US" smtClean="0"/>
              <a:pPr/>
              <a:t>7/14/22</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9270693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a.aws.amazon.com/wat.concept.awscodepipeline.en.html" TargetMode="External"/><Relationship Id="rId2" Type="http://schemas.openxmlformats.org/officeDocument/2006/relationships/hyperlink" Target="https://wa.aws.amazon.com/wat.pillar.operationalExcellence.en.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aws.amazon.com/ia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www.sim-networks.com/en/protected-cloud/cloud-servers-iaas?utm_source=medium&amp;utm_medium=article&amp;utm_campaign=promo&amp;utm_content=link"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B4F80-FD1D-1CFF-8D70-ABE11E7B7B94}"/>
              </a:ext>
            </a:extLst>
          </p:cNvPr>
          <p:cNvSpPr>
            <a:spLocks noGrp="1"/>
          </p:cNvSpPr>
          <p:nvPr>
            <p:ph type="ctrTitle"/>
          </p:nvPr>
        </p:nvSpPr>
        <p:spPr>
          <a:xfrm>
            <a:off x="257175" y="2043114"/>
            <a:ext cx="11615737" cy="2043112"/>
          </a:xfrm>
        </p:spPr>
        <p:txBody>
          <a:bodyPr>
            <a:normAutofit/>
          </a:bodyPr>
          <a:lstStyle/>
          <a:p>
            <a:r>
              <a:rPr lang="en-CA" dirty="0"/>
              <a:t>Business models behind Iaas, Saas, PaaS</a:t>
            </a:r>
            <a:br>
              <a:rPr lang="en-CA" dirty="0">
                <a:solidFill>
                  <a:srgbClr val="000000"/>
                </a:solidFill>
                <a:latin typeface="Calibri" panose="020F0502020204030204" pitchFamily="34" charset="0"/>
              </a:rPr>
            </a:br>
            <a:endParaRPr lang="en-US" dirty="0"/>
          </a:p>
        </p:txBody>
      </p:sp>
    </p:spTree>
    <p:extLst>
      <p:ext uri="{BB962C8B-B14F-4D97-AF65-F5344CB8AC3E}">
        <p14:creationId xmlns:p14="http://schemas.microsoft.com/office/powerpoint/2010/main" val="39857967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54522-7136-B1D3-4CF7-73AF851A76BA}"/>
              </a:ext>
            </a:extLst>
          </p:cNvPr>
          <p:cNvSpPr>
            <a:spLocks noGrp="1"/>
          </p:cNvSpPr>
          <p:nvPr>
            <p:ph type="title"/>
          </p:nvPr>
        </p:nvSpPr>
        <p:spPr>
          <a:xfrm>
            <a:off x="128588" y="100012"/>
            <a:ext cx="11787186" cy="771526"/>
          </a:xfrm>
        </p:spPr>
        <p:txBody>
          <a:bodyPr>
            <a:noAutofit/>
          </a:bodyPr>
          <a:lstStyle/>
          <a:p>
            <a:pPr algn="l"/>
            <a:r>
              <a:rPr lang="en-US" sz="3200" b="1" dirty="0">
                <a:latin typeface="Calibri" panose="020F0502020204030204" pitchFamily="34" charset="0"/>
                <a:cs typeface="Calibri" panose="020F0502020204030204" pitchFamily="34" charset="0"/>
              </a:rPr>
              <a:t>Introduction to developer tools</a:t>
            </a:r>
          </a:p>
        </p:txBody>
      </p:sp>
      <p:sp>
        <p:nvSpPr>
          <p:cNvPr id="3" name="Content Placeholder 2">
            <a:extLst>
              <a:ext uri="{FF2B5EF4-FFF2-40B4-BE49-F238E27FC236}">
                <a16:creationId xmlns:a16="http://schemas.microsoft.com/office/drawing/2014/main" id="{C51246A5-6EBB-1AA2-40F2-CEEE8D676A7F}"/>
              </a:ext>
            </a:extLst>
          </p:cNvPr>
          <p:cNvSpPr>
            <a:spLocks noGrp="1"/>
          </p:cNvSpPr>
          <p:nvPr>
            <p:ph idx="1"/>
          </p:nvPr>
        </p:nvSpPr>
        <p:spPr>
          <a:xfrm>
            <a:off x="-1" y="1014414"/>
            <a:ext cx="11915775" cy="5572124"/>
          </a:xfrm>
        </p:spPr>
        <p:txBody>
          <a:bodyPr>
            <a:normAutofit/>
          </a:bodyPr>
          <a:lstStyle/>
          <a:p>
            <a:pPr algn="just"/>
            <a:endParaRPr lang="en-CA" sz="2800" dirty="0">
              <a:latin typeface="Calibri" panose="020F0502020204030204" pitchFamily="34" charset="0"/>
              <a:cs typeface="Calibri" panose="020F0502020204030204" pitchFamily="34" charset="0"/>
            </a:endParaRPr>
          </a:p>
          <a:p>
            <a:pPr algn="just"/>
            <a:r>
              <a:rPr lang="en-CA" sz="2800" dirty="0">
                <a:latin typeface="Calibri" panose="020F0502020204030204" pitchFamily="34" charset="0"/>
                <a:cs typeface="Calibri" panose="020F0502020204030204" pitchFamily="34" charset="0"/>
              </a:rPr>
              <a:t>The AWS Developer Tools is a set of services designed to enable developers and IT </a:t>
            </a:r>
            <a:r>
              <a:rPr lang="en-CA" sz="2800" dirty="0">
                <a:solidFill>
                  <a:schemeClr val="tx1"/>
                </a:solidFill>
                <a:latin typeface="Calibri" panose="020F0502020204030204" pitchFamily="34" charset="0"/>
                <a:cs typeface="Calibri" panose="020F0502020204030204" pitchFamily="34" charset="0"/>
                <a:hlinkClick r:id="rId2" tooltip="The ability to support development and run workloads effectively, gain insight into their operations, and to continuously improve supporting processes and procedures to deliver business value.">
                  <a:extLst>
                    <a:ext uri="{A12FA001-AC4F-418D-AE19-62706E023703}">
                      <ahyp:hlinkClr xmlns:ahyp="http://schemas.microsoft.com/office/drawing/2018/hyperlinkcolor" val="tx"/>
                    </a:ext>
                  </a:extLst>
                </a:hlinkClick>
              </a:rPr>
              <a:t>operations</a:t>
            </a:r>
            <a:r>
              <a:rPr lang="en-CA" sz="2800" dirty="0">
                <a:latin typeface="Calibri" panose="020F0502020204030204" pitchFamily="34" charset="0"/>
                <a:cs typeface="Calibri" panose="020F0502020204030204" pitchFamily="34" charset="0"/>
              </a:rPr>
              <a:t> professionals practicing DevOps to rapidly and safely deliver software. Together, these services help you securely store and version control your application's source code and automatically build, test, and deploy your application to AWS or your on-premises environment. </a:t>
            </a:r>
          </a:p>
          <a:p>
            <a:pPr algn="just"/>
            <a:endParaRPr lang="en-CA" sz="2800" dirty="0">
              <a:latin typeface="Calibri" panose="020F0502020204030204" pitchFamily="34" charset="0"/>
              <a:cs typeface="Calibri" panose="020F0502020204030204" pitchFamily="34" charset="0"/>
            </a:endParaRPr>
          </a:p>
          <a:p>
            <a:pPr algn="just"/>
            <a:r>
              <a:rPr lang="en-CA" sz="2800" dirty="0">
                <a:latin typeface="Calibri" panose="020F0502020204030204" pitchFamily="34" charset="0"/>
                <a:cs typeface="Calibri" panose="020F0502020204030204" pitchFamily="34" charset="0"/>
              </a:rPr>
              <a:t>You can use </a:t>
            </a:r>
            <a:r>
              <a:rPr lang="en-CA" sz="2800" dirty="0">
                <a:solidFill>
                  <a:schemeClr val="tx1"/>
                </a:solidFill>
                <a:latin typeface="Calibri" panose="020F0502020204030204" pitchFamily="34" charset="0"/>
                <a:cs typeface="Calibri" panose="020F0502020204030204" pitchFamily="34" charset="0"/>
                <a:hlinkClick r:id="rId3" tooltip="A continuous delivery service for fast and reliable application updates.">
                  <a:extLst>
                    <a:ext uri="{A12FA001-AC4F-418D-AE19-62706E023703}">
                      <ahyp:hlinkClr xmlns:ahyp="http://schemas.microsoft.com/office/drawing/2018/hyperlinkcolor" val="tx"/>
                    </a:ext>
                  </a:extLst>
                </a:hlinkClick>
              </a:rPr>
              <a:t>AWS</a:t>
            </a:r>
            <a:r>
              <a:rPr lang="en-CA" sz="2800" dirty="0">
                <a:solidFill>
                  <a:srgbClr val="00B0F0"/>
                </a:solidFill>
                <a:latin typeface="Calibri" panose="020F0502020204030204" pitchFamily="34" charset="0"/>
                <a:cs typeface="Calibri" panose="020F0502020204030204" pitchFamily="34" charset="0"/>
                <a:hlinkClick r:id="rId3" tooltip="A continuous delivery service for fast and reliable application updates.">
                  <a:extLst>
                    <a:ext uri="{A12FA001-AC4F-418D-AE19-62706E023703}">
                      <ahyp:hlinkClr xmlns:ahyp="http://schemas.microsoft.com/office/drawing/2018/hyperlinkcolor" val="tx"/>
                    </a:ext>
                  </a:extLst>
                </a:hlinkClick>
              </a:rPr>
              <a:t> </a:t>
            </a:r>
            <a:r>
              <a:rPr lang="en-CA" sz="2800" dirty="0">
                <a:solidFill>
                  <a:schemeClr val="tx1"/>
                </a:solidFill>
                <a:latin typeface="Calibri" panose="020F0502020204030204" pitchFamily="34" charset="0"/>
                <a:cs typeface="Calibri" panose="020F0502020204030204" pitchFamily="34" charset="0"/>
                <a:hlinkClick r:id="rId3" tooltip="A continuous delivery service for fast and reliable application updates.">
                  <a:extLst>
                    <a:ext uri="{A12FA001-AC4F-418D-AE19-62706E023703}">
                      <ahyp:hlinkClr xmlns:ahyp="http://schemas.microsoft.com/office/drawing/2018/hyperlinkcolor" val="tx"/>
                    </a:ext>
                  </a:extLst>
                </a:hlinkClick>
              </a:rPr>
              <a:t>CodePipeline</a:t>
            </a:r>
            <a:r>
              <a:rPr lang="en-CA" sz="2800" dirty="0">
                <a:latin typeface="Calibri" panose="020F0502020204030204" pitchFamily="34" charset="0"/>
                <a:cs typeface="Calibri" panose="020F0502020204030204" pitchFamily="34" charset="0"/>
              </a:rPr>
              <a:t> to orchestrate an end-to-end software release workflow using these services and third-party tools or integrate each service independently with your existing tools.</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9238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0E3A3-656D-CB39-8158-23CF03ED1546}"/>
              </a:ext>
            </a:extLst>
          </p:cNvPr>
          <p:cNvSpPr>
            <a:spLocks noGrp="1"/>
          </p:cNvSpPr>
          <p:nvPr>
            <p:ph type="title"/>
          </p:nvPr>
        </p:nvSpPr>
        <p:spPr>
          <a:xfrm>
            <a:off x="100012" y="142875"/>
            <a:ext cx="11687175" cy="771525"/>
          </a:xfrm>
        </p:spPr>
        <p:txBody>
          <a:bodyPr>
            <a:noAutofit/>
          </a:bodyPr>
          <a:lstStyle/>
          <a:p>
            <a:pPr algn="l"/>
            <a:r>
              <a:rPr lang="en-US" sz="3200" b="1" dirty="0">
                <a:latin typeface="Calibri" panose="020F0502020204030204" pitchFamily="34" charset="0"/>
                <a:cs typeface="Calibri" panose="020F0502020204030204" pitchFamily="34" charset="0"/>
              </a:rPr>
              <a:t>Introduction to management tools</a:t>
            </a:r>
          </a:p>
        </p:txBody>
      </p:sp>
      <p:sp>
        <p:nvSpPr>
          <p:cNvPr id="3" name="Content Placeholder 2">
            <a:extLst>
              <a:ext uri="{FF2B5EF4-FFF2-40B4-BE49-F238E27FC236}">
                <a16:creationId xmlns:a16="http://schemas.microsoft.com/office/drawing/2014/main" id="{D0B0AF67-2398-510A-A80D-475C95113B62}"/>
              </a:ext>
            </a:extLst>
          </p:cNvPr>
          <p:cNvSpPr>
            <a:spLocks noGrp="1"/>
          </p:cNvSpPr>
          <p:nvPr>
            <p:ph idx="1"/>
          </p:nvPr>
        </p:nvSpPr>
        <p:spPr>
          <a:xfrm>
            <a:off x="100013" y="1571625"/>
            <a:ext cx="11801475" cy="5143500"/>
          </a:xfrm>
        </p:spPr>
        <p:txBody>
          <a:bodyPr/>
          <a:lstStyle/>
          <a:p>
            <a:pPr fontAlgn="base"/>
            <a:r>
              <a:rPr lang="en-CA" sz="2800" dirty="0">
                <a:latin typeface="Calibri" panose="020F0502020204030204" pitchFamily="34" charset="0"/>
                <a:cs typeface="Calibri" panose="020F0502020204030204" pitchFamily="34" charset="0"/>
              </a:rPr>
              <a:t>AWS Management Tools helps the user to manage the components of the cloud and their account. It programmatically allows the user to provision, monitor, and automate all the components.</a:t>
            </a:r>
          </a:p>
          <a:p>
            <a:pPr fontAlgn="base"/>
            <a:r>
              <a:rPr lang="en-CA" sz="2800" dirty="0">
                <a:latin typeface="Calibri" panose="020F0502020204030204" pitchFamily="34" charset="0"/>
                <a:cs typeface="Calibri" panose="020F0502020204030204" pitchFamily="34" charset="0"/>
              </a:rPr>
              <a:t>There are 4 types of Management Tools which are integrated with the AWS platform, this integration is from </a:t>
            </a:r>
            <a:r>
              <a:rPr lang="en-CA" sz="2800" b="1" dirty="0">
                <a:latin typeface="Calibri" panose="020F0502020204030204" pitchFamily="34" charset="0"/>
                <a:cs typeface="Calibri" panose="020F0502020204030204" pitchFamily="34" charset="0"/>
              </a:rPr>
              <a:t>Amazon EC2</a:t>
            </a:r>
            <a:r>
              <a:rPr lang="en-CA" sz="2800" dirty="0">
                <a:latin typeface="Calibri" panose="020F0502020204030204" pitchFamily="34" charset="0"/>
                <a:cs typeface="Calibri" panose="020F0502020204030204" pitchFamily="34" charset="0"/>
              </a:rPr>
              <a:t> to </a:t>
            </a:r>
            <a:r>
              <a:rPr lang="en-CA" sz="2800" b="1" dirty="0">
                <a:latin typeface="Calibri" panose="020F0502020204030204" pitchFamily="34" charset="0"/>
                <a:cs typeface="Calibri" panose="020F0502020204030204" pitchFamily="34" charset="0"/>
              </a:rPr>
              <a:t>Dynamo DB</a:t>
            </a:r>
            <a:r>
              <a:rPr lang="en-CA" sz="2800" dirty="0">
                <a:latin typeface="Calibri" panose="020F0502020204030204" pitchFamily="34" charset="0"/>
                <a:cs typeface="Calibri" panose="020F0502020204030204" pitchFamily="34" charset="0"/>
              </a:rPr>
              <a:t>. This AWS Management tools help the user to control every part of the cloud infrastructure.</a:t>
            </a:r>
          </a:p>
          <a:p>
            <a:endParaRPr lang="en-US" dirty="0"/>
          </a:p>
        </p:txBody>
      </p:sp>
    </p:spTree>
    <p:extLst>
      <p:ext uri="{BB962C8B-B14F-4D97-AF65-F5344CB8AC3E}">
        <p14:creationId xmlns:p14="http://schemas.microsoft.com/office/powerpoint/2010/main" val="1667744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DB4BA2-294F-E0FB-D5F2-68EAAE118AE3}"/>
              </a:ext>
            </a:extLst>
          </p:cNvPr>
          <p:cNvSpPr>
            <a:spLocks noGrp="1"/>
          </p:cNvSpPr>
          <p:nvPr>
            <p:ph idx="1"/>
          </p:nvPr>
        </p:nvSpPr>
        <p:spPr>
          <a:xfrm>
            <a:off x="157163" y="200026"/>
            <a:ext cx="11572875" cy="6657974"/>
          </a:xfrm>
        </p:spPr>
        <p:txBody>
          <a:bodyPr/>
          <a:lstStyle/>
          <a:p>
            <a:r>
              <a:rPr lang="en-CA" sz="2800" dirty="0">
                <a:latin typeface="Calibri" panose="020F0502020204030204" pitchFamily="34" charset="0"/>
                <a:cs typeface="Calibri" panose="020F0502020204030204" pitchFamily="34" charset="0"/>
              </a:rPr>
              <a:t>These are the category of Management tools in Amazon Web Services:</a:t>
            </a:r>
          </a:p>
          <a:p>
            <a:endParaRPr lang="en-CA" dirty="0"/>
          </a:p>
          <a:p>
            <a:endParaRPr lang="en-US" dirty="0"/>
          </a:p>
        </p:txBody>
      </p:sp>
      <p:pic>
        <p:nvPicPr>
          <p:cNvPr id="11" name="Picture 10" descr="Diagram&#10;&#10;Description automatically generated">
            <a:extLst>
              <a:ext uri="{FF2B5EF4-FFF2-40B4-BE49-F238E27FC236}">
                <a16:creationId xmlns:a16="http://schemas.microsoft.com/office/drawing/2014/main" id="{DD8EF1A3-E802-CE0F-366C-A311A35A4461}"/>
              </a:ext>
            </a:extLst>
          </p:cNvPr>
          <p:cNvPicPr>
            <a:picLocks noChangeAspect="1"/>
          </p:cNvPicPr>
          <p:nvPr/>
        </p:nvPicPr>
        <p:blipFill rotWithShape="1">
          <a:blip r:embed="rId2"/>
          <a:srcRect r="2627"/>
          <a:stretch/>
        </p:blipFill>
        <p:spPr>
          <a:xfrm>
            <a:off x="3700462" y="946051"/>
            <a:ext cx="4486275" cy="5626195"/>
          </a:xfrm>
          <a:prstGeom prst="rect">
            <a:avLst/>
          </a:prstGeom>
        </p:spPr>
      </p:pic>
    </p:spTree>
    <p:extLst>
      <p:ext uri="{BB962C8B-B14F-4D97-AF65-F5344CB8AC3E}">
        <p14:creationId xmlns:p14="http://schemas.microsoft.com/office/powerpoint/2010/main" val="3789254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46120-91C0-D3C2-1A9E-20E18E82D094}"/>
              </a:ext>
            </a:extLst>
          </p:cNvPr>
          <p:cNvSpPr>
            <a:spLocks noGrp="1"/>
          </p:cNvSpPr>
          <p:nvPr>
            <p:ph type="title"/>
          </p:nvPr>
        </p:nvSpPr>
        <p:spPr>
          <a:xfrm>
            <a:off x="100014" y="114300"/>
            <a:ext cx="11901486" cy="828675"/>
          </a:xfrm>
        </p:spPr>
        <p:txBody>
          <a:bodyPr>
            <a:normAutofit/>
          </a:bodyPr>
          <a:lstStyle/>
          <a:p>
            <a:pPr algn="l"/>
            <a:r>
              <a:rPr lang="en-US" sz="3200" b="1" dirty="0">
                <a:latin typeface="Calibri" panose="020F0502020204030204" pitchFamily="34" charset="0"/>
                <a:cs typeface="Calibri" panose="020F0502020204030204" pitchFamily="34" charset="0"/>
              </a:rPr>
              <a:t>Shared Responsibility model</a:t>
            </a:r>
          </a:p>
        </p:txBody>
      </p:sp>
      <p:pic>
        <p:nvPicPr>
          <p:cNvPr id="9" name="Content Placeholder 8" descr="Diagram, timeline&#10;&#10;Description automatically generated">
            <a:extLst>
              <a:ext uri="{FF2B5EF4-FFF2-40B4-BE49-F238E27FC236}">
                <a16:creationId xmlns:a16="http://schemas.microsoft.com/office/drawing/2014/main" id="{E0D5FB9A-AC27-B993-EE1E-FAEE123EBF13}"/>
              </a:ext>
            </a:extLst>
          </p:cNvPr>
          <p:cNvPicPr>
            <a:picLocks noGrp="1" noChangeAspect="1"/>
          </p:cNvPicPr>
          <p:nvPr>
            <p:ph idx="1"/>
          </p:nvPr>
        </p:nvPicPr>
        <p:blipFill>
          <a:blip r:embed="rId2"/>
          <a:stretch>
            <a:fillRect/>
          </a:stretch>
        </p:blipFill>
        <p:spPr>
          <a:xfrm>
            <a:off x="1385094" y="1349375"/>
            <a:ext cx="9359900" cy="5359400"/>
          </a:xfrm>
        </p:spPr>
      </p:pic>
    </p:spTree>
    <p:extLst>
      <p:ext uri="{BB962C8B-B14F-4D97-AF65-F5344CB8AC3E}">
        <p14:creationId xmlns:p14="http://schemas.microsoft.com/office/powerpoint/2010/main" val="39449443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D3BDD3-BC22-105D-2BE1-B10F421AA7F3}"/>
              </a:ext>
            </a:extLst>
          </p:cNvPr>
          <p:cNvSpPr>
            <a:spLocks noGrp="1"/>
          </p:cNvSpPr>
          <p:nvPr>
            <p:ph idx="1"/>
          </p:nvPr>
        </p:nvSpPr>
        <p:spPr>
          <a:xfrm>
            <a:off x="242888" y="185738"/>
            <a:ext cx="11544300" cy="6529387"/>
          </a:xfrm>
        </p:spPr>
        <p:txBody>
          <a:bodyPr/>
          <a:lstStyle/>
          <a:p>
            <a:pPr algn="just"/>
            <a:endParaRPr lang="en-CA" sz="2800" dirty="0">
              <a:latin typeface="Calibri" panose="020F0502020204030204" pitchFamily="34" charset="0"/>
              <a:cs typeface="Calibri" panose="020F0502020204030204" pitchFamily="34" charset="0"/>
            </a:endParaRPr>
          </a:p>
          <a:p>
            <a:pPr algn="just"/>
            <a:r>
              <a:rPr lang="en-CA" sz="2800" dirty="0">
                <a:latin typeface="Calibri" panose="020F0502020204030204" pitchFamily="34" charset="0"/>
                <a:cs typeface="Calibri" panose="020F0502020204030204" pitchFamily="34" charset="0"/>
              </a:rPr>
              <a:t>The shared model provides constructive mechanisms to illustrate the separation of tasks between AWS and the customer. AWS is responsible for the security and compliance </a:t>
            </a:r>
            <a:r>
              <a:rPr lang="en-CA" sz="2800" i="1" dirty="0">
                <a:latin typeface="Calibri" panose="020F0502020204030204" pitchFamily="34" charset="0"/>
                <a:cs typeface="Calibri" panose="020F0502020204030204" pitchFamily="34" charset="0"/>
              </a:rPr>
              <a:t>of </a:t>
            </a:r>
            <a:r>
              <a:rPr lang="en-CA" sz="2800" dirty="0">
                <a:latin typeface="Calibri" panose="020F0502020204030204" pitchFamily="34" charset="0"/>
                <a:cs typeface="Calibri" panose="020F0502020204030204" pitchFamily="34" charset="0"/>
              </a:rPr>
              <a:t>the Cloud, whereas the customer is responsible for security and compliance </a:t>
            </a:r>
            <a:r>
              <a:rPr lang="en-CA" sz="2800" i="1" dirty="0">
                <a:latin typeface="Calibri" panose="020F0502020204030204" pitchFamily="34" charset="0"/>
                <a:cs typeface="Calibri" panose="020F0502020204030204" pitchFamily="34" charset="0"/>
              </a:rPr>
              <a:t>in </a:t>
            </a:r>
            <a:r>
              <a:rPr lang="en-CA" sz="2800" dirty="0">
                <a:latin typeface="Calibri" panose="020F0502020204030204" pitchFamily="34" charset="0"/>
                <a:cs typeface="Calibri" panose="020F0502020204030204" pitchFamily="34" charset="0"/>
              </a:rPr>
              <a:t>the Cloud.</a:t>
            </a:r>
          </a:p>
          <a:p>
            <a:pPr marL="0" indent="0" algn="just">
              <a:buNone/>
            </a:pPr>
            <a:endParaRPr lang="en-CA" sz="2800" dirty="0">
              <a:latin typeface="Calibri" panose="020F0502020204030204" pitchFamily="34" charset="0"/>
              <a:cs typeface="Calibri" panose="020F0502020204030204" pitchFamily="34" charset="0"/>
            </a:endParaRPr>
          </a:p>
          <a:p>
            <a:r>
              <a:rPr lang="en-CA" sz="2800" dirty="0">
                <a:latin typeface="Calibri" panose="020F0502020204030204" pitchFamily="34" charset="0"/>
                <a:cs typeface="Calibri" panose="020F0502020204030204" pitchFamily="34" charset="0"/>
              </a:rPr>
              <a:t>AWS is responsible for protecting the infrastructure that runs all of the services offered in the AWS Cloud. This infrastructure is composed of the hardware, software, networking, and facilities that run AWS Cloud services.</a:t>
            </a:r>
            <a:br>
              <a:rPr lang="en-CA" sz="2800" dirty="0">
                <a:latin typeface="Calibri" panose="020F0502020204030204" pitchFamily="34" charset="0"/>
                <a:cs typeface="Calibri" panose="020F0502020204030204" pitchFamily="34" charset="0"/>
              </a:rPr>
            </a:b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16406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9608D-91D5-0116-D3DA-4764D22FCAE4}"/>
              </a:ext>
            </a:extLst>
          </p:cNvPr>
          <p:cNvSpPr>
            <a:spLocks noGrp="1"/>
          </p:cNvSpPr>
          <p:nvPr>
            <p:ph type="title"/>
          </p:nvPr>
        </p:nvSpPr>
        <p:spPr>
          <a:xfrm>
            <a:off x="100014" y="100014"/>
            <a:ext cx="11415712" cy="1017960"/>
          </a:xfrm>
        </p:spPr>
        <p:txBody>
          <a:bodyPr>
            <a:normAutofit/>
          </a:bodyPr>
          <a:lstStyle/>
          <a:p>
            <a:pPr algn="l"/>
            <a:r>
              <a:rPr lang="en-US" sz="3200" b="1" dirty="0">
                <a:latin typeface="Calibri" panose="020F0502020204030204" pitchFamily="34" charset="0"/>
                <a:cs typeface="Calibri" panose="020F0502020204030204" pitchFamily="34" charset="0"/>
              </a:rPr>
              <a:t>Iam authentication and authorization</a:t>
            </a:r>
          </a:p>
        </p:txBody>
      </p:sp>
      <p:pic>
        <p:nvPicPr>
          <p:cNvPr id="5122" name="Picture 2">
            <a:extLst>
              <a:ext uri="{FF2B5EF4-FFF2-40B4-BE49-F238E27FC236}">
                <a16:creationId xmlns:a16="http://schemas.microsoft.com/office/drawing/2014/main" id="{C6DF1845-0DCC-F910-585C-D7F5D25FAC8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728864" y="1285875"/>
            <a:ext cx="4657900" cy="5515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81007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C00B5F-7F6A-D59B-D826-85F7B79FD34E}"/>
              </a:ext>
            </a:extLst>
          </p:cNvPr>
          <p:cNvSpPr>
            <a:spLocks noGrp="1"/>
          </p:cNvSpPr>
          <p:nvPr>
            <p:ph idx="1"/>
          </p:nvPr>
        </p:nvSpPr>
        <p:spPr>
          <a:xfrm>
            <a:off x="200025" y="128588"/>
            <a:ext cx="11244263" cy="6300787"/>
          </a:xfrm>
        </p:spPr>
        <p:txBody>
          <a:bodyPr/>
          <a:lstStyle/>
          <a:p>
            <a:endParaRPr lang="en-CA" u="sng" dirty="0">
              <a:hlinkClick r:id="rId2"/>
            </a:endParaRPr>
          </a:p>
          <a:p>
            <a:pPr algn="just"/>
            <a:r>
              <a:rPr lang="en-CA" sz="2800" dirty="0">
                <a:latin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AWS Identity and Access Management (IAM)</a:t>
            </a:r>
            <a:r>
              <a:rPr lang="en-CA" sz="2800" dirty="0">
                <a:latin typeface="Calibri" panose="020F0502020204030204" pitchFamily="34" charset="0"/>
                <a:cs typeface="Calibri" panose="020F0502020204030204" pitchFamily="34" charset="0"/>
              </a:rPr>
              <a:t> allows customers to authenticate to any AWS service using the same credential format. IAM supports multiple means of authentication including API access keys, console-based user passwords, and federation using external identity providers. </a:t>
            </a:r>
          </a:p>
          <a:p>
            <a:pPr algn="just"/>
            <a:endParaRPr lang="en-CA" sz="2800" dirty="0">
              <a:latin typeface="Calibri" panose="020F0502020204030204" pitchFamily="34" charset="0"/>
              <a:cs typeface="Calibri" panose="020F0502020204030204" pitchFamily="34" charset="0"/>
            </a:endParaRPr>
          </a:p>
          <a:p>
            <a:pPr algn="just"/>
            <a:r>
              <a:rPr lang="en-CA" sz="2800" dirty="0">
                <a:latin typeface="Calibri" panose="020F0502020204030204" pitchFamily="34" charset="0"/>
                <a:cs typeface="Calibri" panose="020F0502020204030204" pitchFamily="34" charset="0"/>
              </a:rPr>
              <a:t>The security mechanisms that define and manage identity and access management are among the most critical parts of an information security program. They serve to ensure that only authenticated principals (users, roles, groups, applications, and other identities) are authorized to access the targeted resource in the manner intended and with the least privilege.</a:t>
            </a:r>
          </a:p>
        </p:txBody>
      </p:sp>
    </p:spTree>
    <p:extLst>
      <p:ext uri="{BB962C8B-B14F-4D97-AF65-F5344CB8AC3E}">
        <p14:creationId xmlns:p14="http://schemas.microsoft.com/office/powerpoint/2010/main" val="3181464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B854F-58D5-D4D1-227B-A0E9FEA36D7B}"/>
              </a:ext>
            </a:extLst>
          </p:cNvPr>
          <p:cNvSpPr>
            <a:spLocks noGrp="1"/>
          </p:cNvSpPr>
          <p:nvPr>
            <p:ph type="title"/>
          </p:nvPr>
        </p:nvSpPr>
        <p:spPr>
          <a:xfrm>
            <a:off x="114300" y="128588"/>
            <a:ext cx="10395362" cy="655182"/>
          </a:xfrm>
        </p:spPr>
        <p:txBody>
          <a:bodyPr>
            <a:normAutofit fontScale="90000"/>
          </a:bodyPr>
          <a:lstStyle/>
          <a:p>
            <a:pPr algn="l"/>
            <a:r>
              <a:rPr lang="en-CA" sz="3600" b="1" dirty="0">
                <a:latin typeface="Calibri" panose="020F0502020204030204" pitchFamily="34" charset="0"/>
                <a:cs typeface="Calibri" panose="020F0502020204030204" pitchFamily="34" charset="0"/>
              </a:rPr>
              <a:t>IAAS, PAAS, SAAS </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6921056-C686-492C-53E4-EDC35A299748}"/>
              </a:ext>
            </a:extLst>
          </p:cNvPr>
          <p:cNvSpPr>
            <a:spLocks noGrp="1"/>
          </p:cNvSpPr>
          <p:nvPr>
            <p:ph idx="1"/>
          </p:nvPr>
        </p:nvSpPr>
        <p:spPr>
          <a:xfrm>
            <a:off x="332510" y="783771"/>
            <a:ext cx="11507189" cy="5842660"/>
          </a:xfrm>
        </p:spPr>
        <p:txBody>
          <a:bodyPr>
            <a:normAutofit lnSpcReduction="10000"/>
          </a:bodyPr>
          <a:lstStyle/>
          <a:p>
            <a:pPr algn="just"/>
            <a:r>
              <a:rPr lang="en-CA" sz="2800" u="sng" dirty="0">
                <a:latin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Infrastructure-as-a-Service</a:t>
            </a:r>
            <a:r>
              <a:rPr lang="en-CA" sz="2800" dirty="0">
                <a:latin typeface="Calibri" panose="020F0502020204030204" pitchFamily="34" charset="0"/>
                <a:cs typeface="Calibri" panose="020F0502020204030204" pitchFamily="34" charset="0"/>
              </a:rPr>
              <a:t> is the essential-base level of cloud solutions. It includes everything — hardware infrastructure, networks, communication lines, storage, and all necessary software. The best-known providers of IaaS are Google, Amazon EC2, IBM, Rackspace Cloud Servers, Verizon, and SIM-Networks.</a:t>
            </a:r>
          </a:p>
          <a:p>
            <a:pPr algn="just"/>
            <a:r>
              <a:rPr lang="en-CA" sz="2800" u="sng" dirty="0">
                <a:latin typeface="Calibri" panose="020F0502020204030204" pitchFamily="34" charset="0"/>
                <a:cs typeface="Calibri" panose="020F0502020204030204" pitchFamily="34" charset="0"/>
              </a:rPr>
              <a:t>Platform-as-a-Service</a:t>
            </a:r>
            <a:r>
              <a:rPr lang="en-CA" sz="2800" dirty="0">
                <a:latin typeface="Calibri" panose="020F0502020204030204" pitchFamily="34" charset="0"/>
                <a:cs typeface="Calibri" panose="020F0502020204030204" pitchFamily="34" charset="0"/>
              </a:rPr>
              <a:t> is a cloud services model within which a provider delivers to customers a platform for deployment of all apps that the customer needs in. Examples of PaaS solutions are Google App Engine, VMWare Cloud Foundry, IBM Bluemix, etc.</a:t>
            </a:r>
          </a:p>
          <a:p>
            <a:pPr algn="just"/>
            <a:r>
              <a:rPr lang="en-CA" sz="2800" u="sng" dirty="0">
                <a:latin typeface="Calibri" panose="020F0502020204030204" pitchFamily="34" charset="0"/>
                <a:cs typeface="Calibri" panose="020F0502020204030204" pitchFamily="34" charset="0"/>
              </a:rPr>
              <a:t>Software-as-a-Service</a:t>
            </a:r>
            <a:r>
              <a:rPr lang="en-CA" sz="2800" dirty="0">
                <a:latin typeface="Calibri" panose="020F0502020204030204" pitchFamily="34" charset="0"/>
                <a:cs typeface="Calibri" panose="020F0502020204030204" pitchFamily="34" charset="0"/>
              </a:rPr>
              <a:t> is a cloud service model within which a customer uses various software products and apps deployed at the provider’s platform. Examples of SaaS solutions are Gmail, Livejournal, Jira, Confluence, Bitrix, WordPress, Citrix, etc.</a:t>
            </a:r>
          </a:p>
          <a:p>
            <a:pPr algn="just"/>
            <a:endParaRPr lang="en-CA" sz="2800" dirty="0"/>
          </a:p>
          <a:p>
            <a:pPr algn="just"/>
            <a:endParaRPr lang="en-US" sz="2800" dirty="0"/>
          </a:p>
          <a:p>
            <a:pPr algn="just"/>
            <a:endParaRPr lang="en-CA" sz="2800" dirty="0"/>
          </a:p>
          <a:p>
            <a:pPr algn="just"/>
            <a:endParaRPr lang="en-US" sz="2800" dirty="0"/>
          </a:p>
        </p:txBody>
      </p:sp>
    </p:spTree>
    <p:extLst>
      <p:ext uri="{BB962C8B-B14F-4D97-AF65-F5344CB8AC3E}">
        <p14:creationId xmlns:p14="http://schemas.microsoft.com/office/powerpoint/2010/main" val="379506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3D660-0535-0417-E454-35799A44D7A3}"/>
              </a:ext>
            </a:extLst>
          </p:cNvPr>
          <p:cNvSpPr>
            <a:spLocks noGrp="1"/>
          </p:cNvSpPr>
          <p:nvPr>
            <p:ph type="title"/>
          </p:nvPr>
        </p:nvSpPr>
        <p:spPr>
          <a:xfrm>
            <a:off x="79004" y="114300"/>
            <a:ext cx="11693896" cy="828675"/>
          </a:xfrm>
        </p:spPr>
        <p:txBody>
          <a:bodyPr>
            <a:normAutofit/>
          </a:bodyPr>
          <a:lstStyle/>
          <a:p>
            <a:pPr algn="l"/>
            <a:r>
              <a:rPr lang="en-US" sz="3200" b="1" dirty="0">
                <a:latin typeface="Calibri" panose="020F0502020204030204" pitchFamily="34" charset="0"/>
                <a:cs typeface="Calibri" panose="020F0502020204030204" pitchFamily="34" charset="0"/>
              </a:rPr>
              <a:t>Difference between </a:t>
            </a:r>
            <a:r>
              <a:rPr lang="en-CA" sz="3200" b="1" dirty="0">
                <a:latin typeface="Calibri" panose="020F0502020204030204" pitchFamily="34" charset="0"/>
                <a:cs typeface="Calibri" panose="020F0502020204030204" pitchFamily="34" charset="0"/>
              </a:rPr>
              <a:t>IAAS, PAAS, SAAS </a:t>
            </a:r>
            <a:r>
              <a:rPr lang="en-US" sz="3200" b="1" dirty="0">
                <a:latin typeface="Calibri" panose="020F0502020204030204" pitchFamily="34" charset="0"/>
                <a:cs typeface="Calibri" panose="020F0502020204030204" pitchFamily="34" charset="0"/>
              </a:rPr>
              <a:t> </a:t>
            </a:r>
          </a:p>
        </p:txBody>
      </p:sp>
      <p:pic>
        <p:nvPicPr>
          <p:cNvPr id="5" name="Content Placeholder 4" descr="Diagram, table&#10;&#10;Description automatically generated">
            <a:extLst>
              <a:ext uri="{FF2B5EF4-FFF2-40B4-BE49-F238E27FC236}">
                <a16:creationId xmlns:a16="http://schemas.microsoft.com/office/drawing/2014/main" id="{E03EBE89-FEB0-319F-AC71-06E8A884F519}"/>
              </a:ext>
            </a:extLst>
          </p:cNvPr>
          <p:cNvPicPr>
            <a:picLocks noGrp="1" noChangeAspect="1"/>
          </p:cNvPicPr>
          <p:nvPr>
            <p:ph idx="1"/>
          </p:nvPr>
        </p:nvPicPr>
        <p:blipFill>
          <a:blip r:embed="rId2"/>
          <a:stretch>
            <a:fillRect/>
          </a:stretch>
        </p:blipFill>
        <p:spPr>
          <a:xfrm>
            <a:off x="1648619" y="1548606"/>
            <a:ext cx="8293100" cy="4787900"/>
          </a:xfrm>
        </p:spPr>
      </p:pic>
    </p:spTree>
    <p:extLst>
      <p:ext uri="{BB962C8B-B14F-4D97-AF65-F5344CB8AC3E}">
        <p14:creationId xmlns:p14="http://schemas.microsoft.com/office/powerpoint/2010/main" val="3688186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2A118-2E40-8CB8-59C0-E9C052A188BE}"/>
              </a:ext>
            </a:extLst>
          </p:cNvPr>
          <p:cNvSpPr>
            <a:spLocks noGrp="1"/>
          </p:cNvSpPr>
          <p:nvPr>
            <p:ph type="title"/>
          </p:nvPr>
        </p:nvSpPr>
        <p:spPr>
          <a:xfrm>
            <a:off x="100013" y="114301"/>
            <a:ext cx="11887200" cy="800100"/>
          </a:xfrm>
        </p:spPr>
        <p:txBody>
          <a:bodyPr>
            <a:noAutofit/>
          </a:bodyPr>
          <a:lstStyle/>
          <a:p>
            <a:pPr algn="l"/>
            <a:r>
              <a:rPr lang="en-US" sz="3200" b="1" dirty="0">
                <a:latin typeface="Calibri" panose="020F0502020204030204" pitchFamily="34" charset="0"/>
                <a:cs typeface="Calibri" panose="020F0502020204030204" pitchFamily="34" charset="0"/>
              </a:rPr>
              <a:t>Linux Commands Introduction</a:t>
            </a:r>
          </a:p>
        </p:txBody>
      </p:sp>
      <p:sp>
        <p:nvSpPr>
          <p:cNvPr id="3" name="Content Placeholder 2">
            <a:extLst>
              <a:ext uri="{FF2B5EF4-FFF2-40B4-BE49-F238E27FC236}">
                <a16:creationId xmlns:a16="http://schemas.microsoft.com/office/drawing/2014/main" id="{5243A5FA-1F42-AD1C-310A-E5FC79BDBC0A}"/>
              </a:ext>
            </a:extLst>
          </p:cNvPr>
          <p:cNvSpPr>
            <a:spLocks noGrp="1"/>
          </p:cNvSpPr>
          <p:nvPr>
            <p:ph idx="1"/>
          </p:nvPr>
        </p:nvSpPr>
        <p:spPr>
          <a:xfrm>
            <a:off x="0" y="1117973"/>
            <a:ext cx="12191999" cy="5897190"/>
          </a:xfrm>
        </p:spPr>
        <p:txBody>
          <a:bodyPr>
            <a:normAutofit fontScale="25000" lnSpcReduction="20000"/>
          </a:bodyPr>
          <a:lstStyle/>
          <a:p>
            <a:pPr marL="0" indent="0" algn="just">
              <a:buNone/>
            </a:pPr>
            <a:r>
              <a:rPr lang="en-CA" sz="11200" b="1" dirty="0">
                <a:latin typeface="Calibri" panose="020F0502020204030204" pitchFamily="34" charset="0"/>
                <a:cs typeface="Calibri" panose="020F0502020204030204" pitchFamily="34" charset="0"/>
              </a:rPr>
              <a:t>1.</a:t>
            </a:r>
            <a:r>
              <a:rPr lang="en-CA" sz="11200" dirty="0">
                <a:latin typeface="Calibri" panose="020F0502020204030204" pitchFamily="34" charset="0"/>
                <a:cs typeface="Calibri" panose="020F0502020204030204" pitchFamily="34" charset="0"/>
              </a:rPr>
              <a:t> </a:t>
            </a:r>
            <a:r>
              <a:rPr lang="en-CA" sz="11200" b="1" dirty="0">
                <a:latin typeface="Calibri" panose="020F0502020204030204" pitchFamily="34" charset="0"/>
                <a:cs typeface="Calibri" panose="020F0502020204030204" pitchFamily="34" charset="0"/>
              </a:rPr>
              <a:t>pwd</a:t>
            </a:r>
            <a:r>
              <a:rPr lang="en-CA" sz="11200" dirty="0">
                <a:latin typeface="Calibri" panose="020F0502020204030204" pitchFamily="34" charset="0"/>
                <a:cs typeface="Calibri" panose="020F0502020204030204" pitchFamily="34" charset="0"/>
              </a:rPr>
              <a:t> — To know which directory you are in, you can use the “pwd” command. </a:t>
            </a:r>
          </a:p>
          <a:p>
            <a:pPr marL="0" indent="0" algn="just">
              <a:buNone/>
            </a:pPr>
            <a:r>
              <a:rPr lang="en-CA" sz="11200" b="1" dirty="0">
                <a:latin typeface="Calibri" panose="020F0502020204030204" pitchFamily="34" charset="0"/>
                <a:cs typeface="Calibri" panose="020F0502020204030204" pitchFamily="34" charset="0"/>
              </a:rPr>
              <a:t>2. ls</a:t>
            </a:r>
            <a:r>
              <a:rPr lang="en-CA" sz="11200" dirty="0">
                <a:latin typeface="Calibri" panose="020F0502020204030204" pitchFamily="34" charset="0"/>
                <a:cs typeface="Calibri" panose="020F0502020204030204" pitchFamily="34" charset="0"/>
              </a:rPr>
              <a:t> — Use the "ls" command to know what files are in the directory you are in. You can see all the hidden files by using the command “ls -a”.</a:t>
            </a:r>
          </a:p>
          <a:p>
            <a:pPr marL="0" indent="0" algn="just">
              <a:buNone/>
            </a:pPr>
            <a:br>
              <a:rPr lang="en-CA" sz="11200" dirty="0">
                <a:latin typeface="Calibri" panose="020F0502020204030204" pitchFamily="34" charset="0"/>
                <a:cs typeface="Calibri" panose="020F0502020204030204" pitchFamily="34" charset="0"/>
              </a:rPr>
            </a:br>
            <a:r>
              <a:rPr lang="en-CA" sz="11200" b="1" dirty="0">
                <a:latin typeface="Calibri" panose="020F0502020204030204" pitchFamily="34" charset="0"/>
                <a:cs typeface="Calibri" panose="020F0502020204030204" pitchFamily="34" charset="0"/>
              </a:rPr>
              <a:t>3. cd </a:t>
            </a:r>
            <a:r>
              <a:rPr lang="en-CA" sz="11200" dirty="0">
                <a:latin typeface="Calibri" panose="020F0502020204030204" pitchFamily="34" charset="0"/>
                <a:cs typeface="Calibri" panose="020F0502020204030204" pitchFamily="34" charset="0"/>
              </a:rPr>
              <a:t>— Use the "cd" command to go to a directory. </a:t>
            </a:r>
          </a:p>
          <a:p>
            <a:pPr marL="0" indent="0" algn="just">
              <a:buNone/>
            </a:pPr>
            <a:r>
              <a:rPr lang="en-CA" sz="11200" b="1" dirty="0">
                <a:latin typeface="Calibri" panose="020F0502020204030204" pitchFamily="34" charset="0"/>
                <a:cs typeface="Calibri" panose="020F0502020204030204" pitchFamily="34" charset="0"/>
              </a:rPr>
              <a:t>4. mkdir</a:t>
            </a:r>
            <a:r>
              <a:rPr lang="en-CA" sz="11200" dirty="0">
                <a:latin typeface="Calibri" panose="020F0502020204030204" pitchFamily="34" charset="0"/>
                <a:cs typeface="Calibri" panose="020F0502020204030204" pitchFamily="34" charset="0"/>
              </a:rPr>
              <a:t>— Use the mkdir command when you need to create a folder or a directory.</a:t>
            </a:r>
          </a:p>
          <a:p>
            <a:pPr marL="0" indent="0" algn="just">
              <a:buNone/>
            </a:pPr>
            <a:r>
              <a:rPr lang="en-CA" sz="11200" b="1" dirty="0">
                <a:latin typeface="Calibri" panose="020F0502020204030204" pitchFamily="34" charset="0"/>
                <a:cs typeface="Calibri" panose="020F0502020204030204" pitchFamily="34" charset="0"/>
              </a:rPr>
              <a:t>5. rmdir </a:t>
            </a:r>
            <a:r>
              <a:rPr lang="en-CA" sz="11200" dirty="0">
                <a:latin typeface="Calibri" panose="020F0502020204030204" pitchFamily="34" charset="0"/>
                <a:cs typeface="Calibri" panose="020F0502020204030204" pitchFamily="34" charset="0"/>
              </a:rPr>
              <a:t>— Used to delete an empty directory. </a:t>
            </a:r>
          </a:p>
          <a:p>
            <a:pPr marL="0" indent="0" algn="just">
              <a:buNone/>
            </a:pPr>
            <a:r>
              <a:rPr lang="en-CA" sz="11200" b="1" dirty="0">
                <a:latin typeface="Calibri" panose="020F0502020204030204" pitchFamily="34" charset="0"/>
                <a:cs typeface="Calibri" panose="020F0502020204030204" pitchFamily="34" charset="0"/>
              </a:rPr>
              <a:t>6. rm </a:t>
            </a:r>
            <a:r>
              <a:rPr lang="en-CA" sz="11200" dirty="0">
                <a:latin typeface="Calibri" panose="020F0502020204030204" pitchFamily="34" charset="0"/>
                <a:cs typeface="Calibri" panose="020F0502020204030204" pitchFamily="34" charset="0"/>
              </a:rPr>
              <a:t>- Use the rm command to delete files and directories.  Use "rm -r" to delete just the directory.</a:t>
            </a:r>
          </a:p>
          <a:p>
            <a:pPr marL="0" indent="0" algn="just">
              <a:buNone/>
            </a:pPr>
            <a:r>
              <a:rPr lang="en-CA" sz="11200" b="1" dirty="0">
                <a:latin typeface="Calibri" panose="020F0502020204030204" pitchFamily="34" charset="0"/>
                <a:cs typeface="Calibri" panose="020F0502020204030204" pitchFamily="34" charset="0"/>
              </a:rPr>
              <a:t>7. touch </a:t>
            </a:r>
            <a:r>
              <a:rPr lang="en-CA" sz="11200" dirty="0">
                <a:latin typeface="Calibri" panose="020F0502020204030204" pitchFamily="34" charset="0"/>
                <a:cs typeface="Calibri" panose="020F0502020204030204" pitchFamily="34" charset="0"/>
              </a:rPr>
              <a:t>— The touch command is used to create a file. It can be anything, from an empty txt file to an empty zip file. For example, “touch new.txt”.</a:t>
            </a:r>
          </a:p>
          <a:p>
            <a:pPr marL="0" indent="0" algn="just">
              <a:buNone/>
            </a:pPr>
            <a:r>
              <a:rPr lang="en-CA" sz="11200" b="1" dirty="0">
                <a:latin typeface="Calibri" panose="020F0502020204030204" pitchFamily="34" charset="0"/>
                <a:cs typeface="Calibri" panose="020F0502020204030204" pitchFamily="34" charset="0"/>
              </a:rPr>
              <a:t>8. man</a:t>
            </a:r>
            <a:r>
              <a:rPr lang="en-CA" sz="11200" dirty="0">
                <a:latin typeface="Calibri" panose="020F0502020204030204" pitchFamily="34" charset="0"/>
                <a:cs typeface="Calibri" panose="020F0502020204030204" pitchFamily="34" charset="0"/>
              </a:rPr>
              <a:t>— To know more about a command and how to use it, use the man command. It shows the manual pages of the command.</a:t>
            </a:r>
          </a:p>
          <a:p>
            <a:endParaRPr lang="en-US" dirty="0"/>
          </a:p>
        </p:txBody>
      </p:sp>
    </p:spTree>
    <p:extLst>
      <p:ext uri="{BB962C8B-B14F-4D97-AF65-F5344CB8AC3E}">
        <p14:creationId xmlns:p14="http://schemas.microsoft.com/office/powerpoint/2010/main" val="1734853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952EF6-B980-121E-1895-4AF670CE7DA1}"/>
              </a:ext>
            </a:extLst>
          </p:cNvPr>
          <p:cNvSpPr>
            <a:spLocks noGrp="1"/>
          </p:cNvSpPr>
          <p:nvPr>
            <p:ph idx="1"/>
          </p:nvPr>
        </p:nvSpPr>
        <p:spPr>
          <a:xfrm>
            <a:off x="-1" y="0"/>
            <a:ext cx="11930063" cy="6743700"/>
          </a:xfrm>
        </p:spPr>
        <p:txBody>
          <a:bodyPr>
            <a:normAutofit/>
          </a:bodyPr>
          <a:lstStyle/>
          <a:p>
            <a:pPr marL="0" indent="0" algn="just">
              <a:buNone/>
            </a:pPr>
            <a:r>
              <a:rPr lang="en-CA" sz="2800" b="1" dirty="0">
                <a:latin typeface="Calibri" panose="020F0502020204030204" pitchFamily="34" charset="0"/>
                <a:cs typeface="Calibri" panose="020F0502020204030204" pitchFamily="34" charset="0"/>
              </a:rPr>
              <a:t>9. --help </a:t>
            </a:r>
            <a:r>
              <a:rPr lang="en-CA" sz="2800" dirty="0">
                <a:latin typeface="Calibri" panose="020F0502020204030204" pitchFamily="34" charset="0"/>
                <a:cs typeface="Calibri" panose="020F0502020204030204" pitchFamily="34" charset="0"/>
              </a:rPr>
              <a:t>—Typing in the command name and the argument helps it show which ways the command can be used</a:t>
            </a:r>
          </a:p>
          <a:p>
            <a:pPr marL="0" indent="0" algn="just">
              <a:buNone/>
            </a:pPr>
            <a:r>
              <a:rPr lang="en-CA" sz="2800" b="1" dirty="0">
                <a:latin typeface="Calibri" panose="020F0502020204030204" pitchFamily="34" charset="0"/>
                <a:cs typeface="Calibri" panose="020F0502020204030204" pitchFamily="34" charset="0"/>
              </a:rPr>
              <a:t>10. cp</a:t>
            </a:r>
            <a:r>
              <a:rPr lang="en-CA" sz="2800" dirty="0">
                <a:latin typeface="Calibri" panose="020F0502020204030204" pitchFamily="34" charset="0"/>
                <a:cs typeface="Calibri" panose="020F0502020204030204" pitchFamily="34" charset="0"/>
              </a:rPr>
              <a:t> — Use the cp</a:t>
            </a:r>
            <a:r>
              <a:rPr lang="en-CA" sz="2800" b="1" dirty="0">
                <a:latin typeface="Calibri" panose="020F0502020204030204" pitchFamily="34" charset="0"/>
                <a:cs typeface="Calibri" panose="020F0502020204030204" pitchFamily="34" charset="0"/>
              </a:rPr>
              <a:t> </a:t>
            </a:r>
            <a:r>
              <a:rPr lang="en-CA" sz="2800" dirty="0">
                <a:latin typeface="Calibri" panose="020F0502020204030204" pitchFamily="34" charset="0"/>
                <a:cs typeface="Calibri" panose="020F0502020204030204" pitchFamily="34" charset="0"/>
              </a:rPr>
              <a:t>command to copy files through the command line.</a:t>
            </a:r>
          </a:p>
          <a:p>
            <a:pPr marL="0" indent="0" algn="just">
              <a:buNone/>
            </a:pPr>
            <a:r>
              <a:rPr lang="en-CA" sz="2800" b="1" dirty="0">
                <a:latin typeface="Calibri" panose="020F0502020204030204" pitchFamily="34" charset="0"/>
                <a:cs typeface="Calibri" panose="020F0502020204030204" pitchFamily="34" charset="0"/>
              </a:rPr>
              <a:t>11. mv </a:t>
            </a:r>
            <a:r>
              <a:rPr lang="en-CA" sz="2800" dirty="0">
                <a:latin typeface="Calibri" panose="020F0502020204030204" pitchFamily="34" charset="0"/>
                <a:cs typeface="Calibri" panose="020F0502020204030204" pitchFamily="34" charset="0"/>
              </a:rPr>
              <a:t>— Use the mv command to move files through the command line. We can also use the mv command to rename a file.</a:t>
            </a:r>
          </a:p>
          <a:p>
            <a:pPr marL="0" indent="0" algn="just">
              <a:buNone/>
            </a:pPr>
            <a:r>
              <a:rPr lang="en-CA" sz="2800" b="1" dirty="0">
                <a:latin typeface="Calibri" panose="020F0502020204030204" pitchFamily="34" charset="0"/>
                <a:cs typeface="Calibri" panose="020F0502020204030204" pitchFamily="34" charset="0"/>
              </a:rPr>
              <a:t>12. locate </a:t>
            </a:r>
            <a:r>
              <a:rPr lang="en-CA" sz="2800" dirty="0">
                <a:latin typeface="Calibri" panose="020F0502020204030204" pitchFamily="34" charset="0"/>
                <a:cs typeface="Calibri" panose="020F0502020204030204" pitchFamily="34" charset="0"/>
              </a:rPr>
              <a:t>— The locate command is used to locate a file in a Linux system, just like the search command in Windows.</a:t>
            </a:r>
          </a:p>
          <a:p>
            <a:pPr marL="0" indent="0" algn="just">
              <a:buNone/>
            </a:pPr>
            <a:endParaRPr lang="en-CA" sz="12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3235946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68A5A-DD1F-15F6-9998-C2D27FA06A7A}"/>
              </a:ext>
            </a:extLst>
          </p:cNvPr>
          <p:cNvSpPr>
            <a:spLocks noGrp="1"/>
          </p:cNvSpPr>
          <p:nvPr>
            <p:ph type="title"/>
          </p:nvPr>
        </p:nvSpPr>
        <p:spPr>
          <a:xfrm>
            <a:off x="100012" y="128588"/>
            <a:ext cx="11644313" cy="742950"/>
          </a:xfrm>
        </p:spPr>
        <p:txBody>
          <a:bodyPr>
            <a:noAutofit/>
          </a:bodyPr>
          <a:lstStyle/>
          <a:p>
            <a:pPr algn="l"/>
            <a:r>
              <a:rPr lang="en-US" sz="3200" b="1" dirty="0">
                <a:latin typeface="Calibri" panose="020F0502020204030204" pitchFamily="34" charset="0"/>
                <a:cs typeface="Calibri" panose="020F0502020204030204" pitchFamily="34" charset="0"/>
              </a:rPr>
              <a:t>Infrastructure Overview</a:t>
            </a:r>
          </a:p>
        </p:txBody>
      </p:sp>
      <p:pic>
        <p:nvPicPr>
          <p:cNvPr id="6" name="Content Placeholder 5" descr="Graphical user interface, diagram&#10;&#10;Description automatically generated">
            <a:extLst>
              <a:ext uri="{FF2B5EF4-FFF2-40B4-BE49-F238E27FC236}">
                <a16:creationId xmlns:a16="http://schemas.microsoft.com/office/drawing/2014/main" id="{544CFDDE-5115-580F-EE2D-69C62C86AE26}"/>
              </a:ext>
            </a:extLst>
          </p:cNvPr>
          <p:cNvPicPr>
            <a:picLocks noGrp="1" noChangeAspect="1"/>
          </p:cNvPicPr>
          <p:nvPr>
            <p:ph idx="1"/>
          </p:nvPr>
        </p:nvPicPr>
        <p:blipFill>
          <a:blip r:embed="rId2"/>
          <a:stretch>
            <a:fillRect/>
          </a:stretch>
        </p:blipFill>
        <p:spPr>
          <a:xfrm>
            <a:off x="1114425" y="1228725"/>
            <a:ext cx="10436700" cy="5664363"/>
          </a:xfrm>
        </p:spPr>
      </p:pic>
    </p:spTree>
    <p:extLst>
      <p:ext uri="{BB962C8B-B14F-4D97-AF65-F5344CB8AC3E}">
        <p14:creationId xmlns:p14="http://schemas.microsoft.com/office/powerpoint/2010/main" val="13394813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817E70D-4A33-A7E9-5C61-93943B908C83}"/>
              </a:ext>
            </a:extLst>
          </p:cNvPr>
          <p:cNvSpPr>
            <a:spLocks noGrp="1"/>
          </p:cNvSpPr>
          <p:nvPr>
            <p:ph idx="1"/>
          </p:nvPr>
        </p:nvSpPr>
        <p:spPr>
          <a:xfrm>
            <a:off x="128587" y="142875"/>
            <a:ext cx="11801475" cy="6572249"/>
          </a:xfrm>
        </p:spPr>
        <p:txBody>
          <a:bodyPr/>
          <a:lstStyle/>
          <a:p>
            <a:r>
              <a:rPr lang="en-CA" sz="2800" dirty="0">
                <a:latin typeface="Calibri" panose="020F0502020204030204" pitchFamily="34" charset="0"/>
                <a:cs typeface="Calibri" panose="020F0502020204030204" pitchFamily="34" charset="0"/>
              </a:rPr>
              <a:t>AWS is a cloud computing platform which is globally available.</a:t>
            </a:r>
          </a:p>
          <a:p>
            <a:r>
              <a:rPr lang="en-CA" sz="2800" dirty="0">
                <a:latin typeface="Calibri" panose="020F0502020204030204" pitchFamily="34" charset="0"/>
                <a:cs typeface="Calibri" panose="020F0502020204030204" pitchFamily="34" charset="0"/>
              </a:rPr>
              <a:t>Global infrastructure is a region around the world in which AWS is based. Global infrastructure is a bunch of high-level IT services which is shown below:</a:t>
            </a:r>
          </a:p>
          <a:p>
            <a:r>
              <a:rPr lang="en-CA" sz="2800" dirty="0">
                <a:latin typeface="Calibri" panose="020F0502020204030204" pitchFamily="34" charset="0"/>
                <a:cs typeface="Calibri" panose="020F0502020204030204" pitchFamily="34" charset="0"/>
              </a:rPr>
              <a:t>AWS is available in 19 regions, and 57 availability zones in December 2018 and 5 more regions 15 more availability zones for 2019.</a:t>
            </a:r>
          </a:p>
          <a:p>
            <a:endParaRPr lang="en-US" dirty="0"/>
          </a:p>
          <a:p>
            <a:endParaRPr lang="en-US" dirty="0"/>
          </a:p>
          <a:p>
            <a:endParaRPr lang="en-US" dirty="0"/>
          </a:p>
        </p:txBody>
      </p:sp>
      <p:pic>
        <p:nvPicPr>
          <p:cNvPr id="7" name="Picture 6" descr="Diagram&#10;&#10;Description automatically generated">
            <a:extLst>
              <a:ext uri="{FF2B5EF4-FFF2-40B4-BE49-F238E27FC236}">
                <a16:creationId xmlns:a16="http://schemas.microsoft.com/office/drawing/2014/main" id="{A4D23962-A638-11D5-ABC0-7708BFF29C63}"/>
              </a:ext>
            </a:extLst>
          </p:cNvPr>
          <p:cNvPicPr>
            <a:picLocks noChangeAspect="1"/>
          </p:cNvPicPr>
          <p:nvPr/>
        </p:nvPicPr>
        <p:blipFill>
          <a:blip r:embed="rId2"/>
          <a:stretch>
            <a:fillRect/>
          </a:stretch>
        </p:blipFill>
        <p:spPr>
          <a:xfrm>
            <a:off x="2907336" y="3100387"/>
            <a:ext cx="6377327" cy="2768452"/>
          </a:xfrm>
          <a:prstGeom prst="rect">
            <a:avLst/>
          </a:prstGeom>
        </p:spPr>
      </p:pic>
    </p:spTree>
    <p:extLst>
      <p:ext uri="{BB962C8B-B14F-4D97-AF65-F5344CB8AC3E}">
        <p14:creationId xmlns:p14="http://schemas.microsoft.com/office/powerpoint/2010/main" val="3039935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F6CD2-54AC-949A-982E-7A05BF61620A}"/>
              </a:ext>
            </a:extLst>
          </p:cNvPr>
          <p:cNvSpPr>
            <a:spLocks noGrp="1"/>
          </p:cNvSpPr>
          <p:nvPr>
            <p:ph type="title"/>
          </p:nvPr>
        </p:nvSpPr>
        <p:spPr>
          <a:xfrm>
            <a:off x="110018" y="135482"/>
            <a:ext cx="11148532" cy="778918"/>
          </a:xfrm>
        </p:spPr>
        <p:txBody>
          <a:bodyPr>
            <a:noAutofit/>
          </a:bodyPr>
          <a:lstStyle/>
          <a:p>
            <a:pPr algn="l"/>
            <a:r>
              <a:rPr lang="en-US" sz="3200" b="1" dirty="0">
                <a:latin typeface="Calibri" panose="020F0502020204030204" pitchFamily="34" charset="0"/>
                <a:cs typeface="Calibri" panose="020F0502020204030204" pitchFamily="34" charset="0"/>
              </a:rPr>
              <a:t>Introduction to AWS foundation services</a:t>
            </a:r>
          </a:p>
        </p:txBody>
      </p:sp>
      <p:pic>
        <p:nvPicPr>
          <p:cNvPr id="5" name="Content Placeholder 4" descr="Graphical user interface, application&#10;&#10;Description automatically generated">
            <a:extLst>
              <a:ext uri="{FF2B5EF4-FFF2-40B4-BE49-F238E27FC236}">
                <a16:creationId xmlns:a16="http://schemas.microsoft.com/office/drawing/2014/main" id="{A17F8CCF-C3D0-404F-72B4-FF09798AC3FF}"/>
              </a:ext>
            </a:extLst>
          </p:cNvPr>
          <p:cNvPicPr>
            <a:picLocks noGrp="1" noChangeAspect="1"/>
          </p:cNvPicPr>
          <p:nvPr>
            <p:ph idx="1"/>
          </p:nvPr>
        </p:nvPicPr>
        <p:blipFill>
          <a:blip r:embed="rId2"/>
          <a:stretch>
            <a:fillRect/>
          </a:stretch>
        </p:blipFill>
        <p:spPr>
          <a:xfrm>
            <a:off x="628650" y="1157287"/>
            <a:ext cx="11148532" cy="5565231"/>
          </a:xfrm>
        </p:spPr>
      </p:pic>
    </p:spTree>
    <p:extLst>
      <p:ext uri="{BB962C8B-B14F-4D97-AF65-F5344CB8AC3E}">
        <p14:creationId xmlns:p14="http://schemas.microsoft.com/office/powerpoint/2010/main" val="3449349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E66B06-D3BE-0C9F-3A47-77487F511D7F}"/>
              </a:ext>
            </a:extLst>
          </p:cNvPr>
          <p:cNvSpPr>
            <a:spLocks noGrp="1"/>
          </p:cNvSpPr>
          <p:nvPr>
            <p:ph idx="1"/>
          </p:nvPr>
        </p:nvSpPr>
        <p:spPr>
          <a:xfrm>
            <a:off x="142875" y="157164"/>
            <a:ext cx="11901488" cy="6700836"/>
          </a:xfrm>
        </p:spPr>
        <p:txBody>
          <a:bodyPr>
            <a:normAutofit/>
          </a:bodyPr>
          <a:lstStyle/>
          <a:p>
            <a:pPr algn="just"/>
            <a:r>
              <a:rPr lang="en-CA" sz="2800" dirty="0">
                <a:latin typeface="Calibri" panose="020F0502020204030204" pitchFamily="34" charset="0"/>
                <a:cs typeface="Calibri" panose="020F0502020204030204" pitchFamily="34" charset="0"/>
              </a:rPr>
              <a:t>Compute services are also known as Infrastructure-as-a-Service (IaaS). Compute platforms, such as AWS Compute, supply a virtual server instance and storage and APIs that let users migrate workloads to a virtual machine.</a:t>
            </a:r>
          </a:p>
          <a:p>
            <a:pPr algn="just"/>
            <a:r>
              <a:rPr lang="en-CA" sz="2800" dirty="0">
                <a:latin typeface="Calibri" panose="020F0502020204030204" pitchFamily="34" charset="0"/>
                <a:cs typeface="Calibri" panose="020F0502020204030204" pitchFamily="34" charset="0"/>
              </a:rPr>
              <a:t>Networking services offer a wide range of databases and networking options which are scalable, on-demand, and available with a few clicks of the mouse.</a:t>
            </a:r>
          </a:p>
          <a:p>
            <a:pPr algn="just"/>
            <a:r>
              <a:rPr lang="en-CA" sz="2800" dirty="0">
                <a:latin typeface="Calibri" panose="020F0502020204030204" pitchFamily="34" charset="0"/>
                <a:cs typeface="Calibri" panose="020F0502020204030204" pitchFamily="34" charset="0"/>
              </a:rPr>
              <a:t>Cloud storage is a cloud computing model that stores data on the Internet through a cloud computing provider who manages and operates data storage as a service.</a:t>
            </a:r>
          </a:p>
          <a:p>
            <a:pPr algn="just"/>
            <a:r>
              <a:rPr lang="en-CA" sz="2800" dirty="0">
                <a:latin typeface="Calibri" panose="020F0502020204030204" pitchFamily="34" charset="0"/>
                <a:cs typeface="Calibri" panose="020F0502020204030204" pitchFamily="34" charset="0"/>
              </a:rPr>
              <a:t>With AWS, you control where your data is stored, who can access it, and what resources your organization is consuming at any given moment.</a:t>
            </a:r>
          </a:p>
          <a:p>
            <a:pPr algn="just"/>
            <a:r>
              <a:rPr lang="en-CA" sz="2800" dirty="0">
                <a:latin typeface="Calibri" panose="020F0502020204030204" pitchFamily="34" charset="0"/>
                <a:cs typeface="Calibri" panose="020F0502020204030204" pitchFamily="34" charset="0"/>
              </a:rPr>
              <a:t>Amazon Workspaces enables you to provision virtual, cloud-based Microsoft Windows or Amazon Linux desktops for your users, known as </a:t>
            </a:r>
            <a:r>
              <a:rPr lang="en-CA" sz="2800" i="1" dirty="0">
                <a:latin typeface="Calibri" panose="020F0502020204030204" pitchFamily="34" charset="0"/>
                <a:cs typeface="Calibri" panose="020F0502020204030204" pitchFamily="34" charset="0"/>
              </a:rPr>
              <a:t>Workspace</a:t>
            </a:r>
            <a:r>
              <a:rPr lang="en-CA" sz="2800" dirty="0">
                <a:latin typeface="Calibri" panose="020F0502020204030204" pitchFamily="34" charset="0"/>
                <a:cs typeface="Calibri" panose="020F0502020204030204" pitchFamily="34" charset="0"/>
              </a:rPr>
              <a:t>. Workspaces eliminates the need to procure and deploy hardware or install complex software. You can quickly add or remove users as your needs change.</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6525174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{29D55408-D650-C84A-A063-364C6B4B4B95}tf10001120</Template>
  <TotalTime>475</TotalTime>
  <Words>1070</Words>
  <Application>Microsoft Macintosh PowerPoint</Application>
  <PresentationFormat>Widescreen</PresentationFormat>
  <Paragraphs>51</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Gill Sans MT</vt:lpstr>
      <vt:lpstr>Parcel</vt:lpstr>
      <vt:lpstr>Business models behind Iaas, Saas, PaaS </vt:lpstr>
      <vt:lpstr>IAAS, PAAS, SAAS </vt:lpstr>
      <vt:lpstr>Difference between IAAS, PAAS, SAAS  </vt:lpstr>
      <vt:lpstr>Linux Commands Introduction</vt:lpstr>
      <vt:lpstr>PowerPoint Presentation</vt:lpstr>
      <vt:lpstr>Infrastructure Overview</vt:lpstr>
      <vt:lpstr>PowerPoint Presentation</vt:lpstr>
      <vt:lpstr>Introduction to AWS foundation services</vt:lpstr>
      <vt:lpstr>PowerPoint Presentation</vt:lpstr>
      <vt:lpstr>Introduction to developer tools</vt:lpstr>
      <vt:lpstr>Introduction to management tools</vt:lpstr>
      <vt:lpstr>PowerPoint Presentation</vt:lpstr>
      <vt:lpstr>Shared Responsibility model</vt:lpstr>
      <vt:lpstr>PowerPoint Presentation</vt:lpstr>
      <vt:lpstr>Iam authentication and authorization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models behind Iaas, Saas, PaaS </dc:title>
  <dc:creator>avanir182@gmail.com</dc:creator>
  <cp:lastModifiedBy>avanir182@gmail.com</cp:lastModifiedBy>
  <cp:revision>15</cp:revision>
  <dcterms:created xsi:type="dcterms:W3CDTF">2022-07-14T09:56:53Z</dcterms:created>
  <dcterms:modified xsi:type="dcterms:W3CDTF">2022-07-14T17:52:13Z</dcterms:modified>
</cp:coreProperties>
</file>

<file path=docProps/thumbnail.jpeg>
</file>